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Petrona"/>
      <p:regular r:id="rId12"/>
    </p:embeddedFont>
    <p:embeddedFont>
      <p:font typeface="Petrona"/>
      <p:regular r:id="rId13"/>
    </p:embeddedFont>
    <p:embeddedFont>
      <p:font typeface="Petrona"/>
      <p:regular r:id="rId14"/>
    </p:embeddedFont>
    <p:embeddedFont>
      <p:font typeface="Petrona"/>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8602"/>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Meta AI: Shaping the Future of Artificial Intelligence</a:t>
            </a:r>
            <a:endParaRPr lang="en-US" sz="4650" dirty="0"/>
          </a:p>
        </p:txBody>
      </p:sp>
      <p:sp>
        <p:nvSpPr>
          <p:cNvPr id="4" name="Text 1"/>
          <p:cNvSpPr/>
          <p:nvPr/>
        </p:nvSpPr>
        <p:spPr>
          <a:xfrm>
            <a:off x="6280190" y="3977283"/>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is at the forefront of AI innovation, driving progress in diverse fields with groundbreaking research and development. This presentation explores the transformative power of Meta AI and its impact on the future.</a:t>
            </a:r>
            <a:endParaRPr lang="en-US" sz="1750" dirty="0"/>
          </a:p>
        </p:txBody>
      </p:sp>
      <p:sp>
        <p:nvSpPr>
          <p:cNvPr id="5" name="Shape 2"/>
          <p:cNvSpPr/>
          <p:nvPr/>
        </p:nvSpPr>
        <p:spPr>
          <a:xfrm>
            <a:off x="6280190" y="5700951"/>
            <a:ext cx="362903" cy="362903"/>
          </a:xfrm>
          <a:prstGeom prst="roundRect">
            <a:avLst>
              <a:gd name="adj" fmla="val 25194296"/>
            </a:avLst>
          </a:prstGeom>
          <a:solidFill>
            <a:srgbClr val="2EC92A"/>
          </a:solidFill>
          <a:ln w="7620">
            <a:solidFill>
              <a:srgbClr val="FFFFFF"/>
            </a:solidFill>
            <a:prstDash val="solid"/>
          </a:ln>
        </p:spPr>
      </p:sp>
      <p:sp>
        <p:nvSpPr>
          <p:cNvPr id="6" name="Text 3"/>
          <p:cNvSpPr/>
          <p:nvPr/>
        </p:nvSpPr>
        <p:spPr>
          <a:xfrm>
            <a:off x="6390323" y="5833586"/>
            <a:ext cx="142518" cy="97512"/>
          </a:xfrm>
          <a:prstGeom prst="rect">
            <a:avLst/>
          </a:prstGeom>
          <a:noFill/>
          <a:ln/>
        </p:spPr>
        <p:txBody>
          <a:bodyPr wrap="none" lIns="0" tIns="0" rIns="0" bIns="0" rtlCol="0" anchor="t"/>
          <a:lstStyle/>
          <a:p>
            <a:pPr algn="ctr" indent="0" marL="0">
              <a:lnSpc>
                <a:spcPts val="750"/>
              </a:lnSpc>
              <a:buNone/>
            </a:pPr>
            <a:r>
              <a:rPr lang="en-US" sz="750" spc="-36" kern="0" dirty="0">
                <a:solidFill>
                  <a:srgbClr val="3C3838"/>
                </a:solidFill>
                <a:latin typeface="Inter Medium" pitchFamily="34" charset="0"/>
                <a:ea typeface="Inter Medium" pitchFamily="34" charset="-122"/>
                <a:cs typeface="Inter Medium" pitchFamily="34" charset="-120"/>
              </a:rPr>
              <a:t>pm</a:t>
            </a:r>
            <a:endParaRPr lang="en-US" sz="750" dirty="0"/>
          </a:p>
        </p:txBody>
      </p:sp>
      <p:sp>
        <p:nvSpPr>
          <p:cNvPr id="7" name="Text 4"/>
          <p:cNvSpPr/>
          <p:nvPr/>
        </p:nvSpPr>
        <p:spPr>
          <a:xfrm>
            <a:off x="6756440" y="5684044"/>
            <a:ext cx="3322201"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pranavi mukthavaram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1839"/>
            <a:ext cx="9080302"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Building an AI-Powered Ecosystem</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Research</a:t>
            </a:r>
            <a:endParaRPr lang="en-US" sz="2300" dirty="0"/>
          </a:p>
        </p:txBody>
      </p:sp>
      <p:sp>
        <p:nvSpPr>
          <p:cNvPr id="4" name="Text 2"/>
          <p:cNvSpPr/>
          <p:nvPr/>
        </p:nvSpPr>
        <p:spPr>
          <a:xfrm>
            <a:off x="793790" y="4241959"/>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is dedicated to fundamental research in AI, developing cutting-edge algorithms and techniques.</a:t>
            </a:r>
            <a:endParaRPr lang="en-US" sz="1750" dirty="0"/>
          </a:p>
        </p:txBody>
      </p:sp>
      <p:sp>
        <p:nvSpPr>
          <p:cNvPr id="5" name="Text 3"/>
          <p:cNvSpPr/>
          <p:nvPr/>
        </p:nvSpPr>
        <p:spPr>
          <a:xfrm>
            <a:off x="5332928" y="3643074"/>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Products</a:t>
            </a:r>
            <a:endParaRPr lang="en-US" sz="2300" dirty="0"/>
          </a:p>
        </p:txBody>
      </p:sp>
      <p:sp>
        <p:nvSpPr>
          <p:cNvPr id="6" name="Text 4"/>
          <p:cNvSpPr/>
          <p:nvPr/>
        </p:nvSpPr>
        <p:spPr>
          <a:xfrm>
            <a:off x="5332928" y="4241959"/>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empowers its products with powerful AI capabilities, enhancing user experiences and creating new possibilities.</a:t>
            </a:r>
            <a:endParaRPr lang="en-US" sz="1750" dirty="0"/>
          </a:p>
        </p:txBody>
      </p:sp>
      <p:sp>
        <p:nvSpPr>
          <p:cNvPr id="7" name="Text 5"/>
          <p:cNvSpPr/>
          <p:nvPr/>
        </p:nvSpPr>
        <p:spPr>
          <a:xfrm>
            <a:off x="9872067" y="3643074"/>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Partnerships</a:t>
            </a:r>
            <a:endParaRPr lang="en-US" sz="2300" dirty="0"/>
          </a:p>
        </p:txBody>
      </p:sp>
      <p:sp>
        <p:nvSpPr>
          <p:cNvPr id="8" name="Text 6"/>
          <p:cNvSpPr/>
          <p:nvPr/>
        </p:nvSpPr>
        <p:spPr>
          <a:xfrm>
            <a:off x="9872067" y="4241959"/>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fosters collaborations with researchers, developers, and businesses to advance the field collectively.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3772"/>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Advancing Natural Language Processing</a:t>
            </a:r>
            <a:endParaRPr lang="en-US" sz="4650" dirty="0"/>
          </a:p>
        </p:txBody>
      </p:sp>
      <p:sp>
        <p:nvSpPr>
          <p:cNvPr id="4" name="Shape 1"/>
          <p:cNvSpPr/>
          <p:nvPr/>
        </p:nvSpPr>
        <p:spPr>
          <a:xfrm>
            <a:off x="793790" y="2482453"/>
            <a:ext cx="3664863" cy="3163610"/>
          </a:xfrm>
          <a:prstGeom prst="roundRect">
            <a:avLst>
              <a:gd name="adj" fmla="val 3011"/>
            </a:avLst>
          </a:prstGeom>
          <a:solidFill>
            <a:srgbClr val="2F1D63"/>
          </a:solidFill>
          <a:ln w="7620">
            <a:solidFill>
              <a:srgbClr val="48367C"/>
            </a:solidFill>
            <a:prstDash val="solid"/>
          </a:ln>
        </p:spPr>
      </p:sp>
      <p:sp>
        <p:nvSpPr>
          <p:cNvPr id="5" name="Text 2"/>
          <p:cNvSpPr/>
          <p:nvPr/>
        </p:nvSpPr>
        <p:spPr>
          <a:xfrm>
            <a:off x="1028224" y="2716887"/>
            <a:ext cx="3195995" cy="744141"/>
          </a:xfrm>
          <a:prstGeom prst="rect">
            <a:avLst/>
          </a:prstGeom>
          <a:noFill/>
          <a:ln/>
        </p:spPr>
        <p:txBody>
          <a:bodyPr wrap="squar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Language Understanding</a:t>
            </a:r>
            <a:endParaRPr lang="en-US" sz="2300" dirty="0"/>
          </a:p>
        </p:txBody>
      </p:sp>
      <p:sp>
        <p:nvSpPr>
          <p:cNvPr id="6" name="Text 3"/>
          <p:cNvSpPr/>
          <p:nvPr/>
        </p:nvSpPr>
        <p:spPr>
          <a:xfrm>
            <a:off x="1028224" y="3597116"/>
            <a:ext cx="3195995"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is developing models that can understand and interpret human language, enabling more natural and intuitive interactions.</a:t>
            </a:r>
            <a:endParaRPr lang="en-US" sz="1750" dirty="0"/>
          </a:p>
        </p:txBody>
      </p:sp>
      <p:sp>
        <p:nvSpPr>
          <p:cNvPr id="7" name="Shape 4"/>
          <p:cNvSpPr/>
          <p:nvPr/>
        </p:nvSpPr>
        <p:spPr>
          <a:xfrm>
            <a:off x="4685467" y="2482453"/>
            <a:ext cx="3664863" cy="3163610"/>
          </a:xfrm>
          <a:prstGeom prst="roundRect">
            <a:avLst>
              <a:gd name="adj" fmla="val 3011"/>
            </a:avLst>
          </a:prstGeom>
          <a:solidFill>
            <a:srgbClr val="2F1D63"/>
          </a:solidFill>
          <a:ln w="7620">
            <a:solidFill>
              <a:srgbClr val="48367C"/>
            </a:solidFill>
            <a:prstDash val="solid"/>
          </a:ln>
        </p:spPr>
      </p:sp>
      <p:sp>
        <p:nvSpPr>
          <p:cNvPr id="8" name="Text 5"/>
          <p:cNvSpPr/>
          <p:nvPr/>
        </p:nvSpPr>
        <p:spPr>
          <a:xfrm>
            <a:off x="4919901" y="2716887"/>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Language Generation</a:t>
            </a:r>
            <a:endParaRPr lang="en-US" sz="2300" dirty="0"/>
          </a:p>
        </p:txBody>
      </p:sp>
      <p:sp>
        <p:nvSpPr>
          <p:cNvPr id="9" name="Text 6"/>
          <p:cNvSpPr/>
          <p:nvPr/>
        </p:nvSpPr>
        <p:spPr>
          <a:xfrm>
            <a:off x="4919901" y="3225046"/>
            <a:ext cx="3195995"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is pushing the boundaries of language generation, enabling AI to create realistic and engaging text, such as articles and stories.</a:t>
            </a:r>
            <a:endParaRPr lang="en-US" sz="1750" dirty="0"/>
          </a:p>
        </p:txBody>
      </p:sp>
      <p:sp>
        <p:nvSpPr>
          <p:cNvPr id="10" name="Shape 7"/>
          <p:cNvSpPr/>
          <p:nvPr/>
        </p:nvSpPr>
        <p:spPr>
          <a:xfrm>
            <a:off x="793790" y="5872877"/>
            <a:ext cx="7556421" cy="1702832"/>
          </a:xfrm>
          <a:prstGeom prst="roundRect">
            <a:avLst>
              <a:gd name="adj" fmla="val 5595"/>
            </a:avLst>
          </a:prstGeom>
          <a:solidFill>
            <a:srgbClr val="2F1D63"/>
          </a:solidFill>
          <a:ln w="7620">
            <a:solidFill>
              <a:srgbClr val="48367C"/>
            </a:solidFill>
            <a:prstDash val="solid"/>
          </a:ln>
        </p:spPr>
      </p:sp>
      <p:sp>
        <p:nvSpPr>
          <p:cNvPr id="11" name="Text 8"/>
          <p:cNvSpPr/>
          <p:nvPr/>
        </p:nvSpPr>
        <p:spPr>
          <a:xfrm>
            <a:off x="1028224" y="6107311"/>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Translation</a:t>
            </a:r>
            <a:endParaRPr lang="en-US" sz="2300" dirty="0"/>
          </a:p>
        </p:txBody>
      </p:sp>
      <p:sp>
        <p:nvSpPr>
          <p:cNvPr id="12" name="Text 9"/>
          <p:cNvSpPr/>
          <p:nvPr/>
        </p:nvSpPr>
        <p:spPr>
          <a:xfrm>
            <a:off x="1028224" y="6615470"/>
            <a:ext cx="7087553"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Meta AI is improving machine translation, breaking down language barriers and fostering global communication.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886"/>
          </a:xfrm>
          <a:prstGeom prst="rect">
            <a:avLst/>
          </a:prstGeom>
        </p:spPr>
      </p:pic>
      <p:sp>
        <p:nvSpPr>
          <p:cNvPr id="3" name="Text 0"/>
          <p:cNvSpPr/>
          <p:nvPr/>
        </p:nvSpPr>
        <p:spPr>
          <a:xfrm>
            <a:off x="668536" y="525304"/>
            <a:ext cx="7368659" cy="626864"/>
          </a:xfrm>
          <a:prstGeom prst="rect">
            <a:avLst/>
          </a:prstGeom>
          <a:noFill/>
          <a:ln/>
        </p:spPr>
        <p:txBody>
          <a:bodyPr wrap="none" lIns="0" tIns="0" rIns="0" bIns="0" rtlCol="0" anchor="t"/>
          <a:lstStyle/>
          <a:p>
            <a:pPr indent="0" marL="0">
              <a:lnSpc>
                <a:spcPts val="4900"/>
              </a:lnSpc>
              <a:buNone/>
            </a:pPr>
            <a:r>
              <a:rPr lang="en-US" sz="3900" b="1" spc="-79" kern="0" dirty="0">
                <a:solidFill>
                  <a:srgbClr val="FF8AAF"/>
                </a:solidFill>
                <a:latin typeface="Petrona Bold" pitchFamily="34" charset="0"/>
                <a:ea typeface="Petrona Bold" pitchFamily="34" charset="-122"/>
                <a:cs typeface="Petrona Bold" pitchFamily="34" charset="-120"/>
              </a:rPr>
              <a:t>Revolutionizing Computer Vision</a:t>
            </a:r>
            <a:endParaRPr lang="en-US" sz="3900" dirty="0"/>
          </a:p>
        </p:txBody>
      </p:sp>
      <p:pic>
        <p:nvPicPr>
          <p:cNvPr id="4" name="Image 1" descr="preencoded.png">    </p:cNvPr>
          <p:cNvPicPr>
            <a:picLocks noChangeAspect="1"/>
          </p:cNvPicPr>
          <p:nvPr/>
        </p:nvPicPr>
        <p:blipFill>
          <a:blip r:embed="rId2"/>
          <a:stretch>
            <a:fillRect/>
          </a:stretch>
        </p:blipFill>
        <p:spPr>
          <a:xfrm>
            <a:off x="668536" y="1438632"/>
            <a:ext cx="477560" cy="477560"/>
          </a:xfrm>
          <a:prstGeom prst="rect">
            <a:avLst/>
          </a:prstGeom>
        </p:spPr>
      </p:pic>
      <p:sp>
        <p:nvSpPr>
          <p:cNvPr id="5" name="Text 1"/>
          <p:cNvSpPr/>
          <p:nvPr/>
        </p:nvSpPr>
        <p:spPr>
          <a:xfrm>
            <a:off x="668536" y="2107168"/>
            <a:ext cx="2507337" cy="313373"/>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Image Recognition</a:t>
            </a:r>
            <a:endParaRPr lang="en-US" sz="1950" dirty="0"/>
          </a:p>
        </p:txBody>
      </p:sp>
      <p:sp>
        <p:nvSpPr>
          <p:cNvPr id="6" name="Text 2"/>
          <p:cNvSpPr/>
          <p:nvPr/>
        </p:nvSpPr>
        <p:spPr>
          <a:xfrm>
            <a:off x="668536" y="2535079"/>
            <a:ext cx="7806928" cy="611505"/>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Meta AI is developing AI models that can identify and understand objects and scenes within images.</a:t>
            </a:r>
            <a:endParaRPr lang="en-US" sz="1500" dirty="0"/>
          </a:p>
        </p:txBody>
      </p:sp>
      <p:pic>
        <p:nvPicPr>
          <p:cNvPr id="7" name="Image 2" descr="preencoded.png">    </p:cNvPr>
          <p:cNvPicPr>
            <a:picLocks noChangeAspect="1"/>
          </p:cNvPicPr>
          <p:nvPr/>
        </p:nvPicPr>
        <p:blipFill>
          <a:blip r:embed="rId3"/>
          <a:stretch>
            <a:fillRect/>
          </a:stretch>
        </p:blipFill>
        <p:spPr>
          <a:xfrm>
            <a:off x="668536" y="3719632"/>
            <a:ext cx="477560" cy="477560"/>
          </a:xfrm>
          <a:prstGeom prst="rect">
            <a:avLst/>
          </a:prstGeom>
        </p:spPr>
      </p:pic>
      <p:sp>
        <p:nvSpPr>
          <p:cNvPr id="8" name="Text 3"/>
          <p:cNvSpPr/>
          <p:nvPr/>
        </p:nvSpPr>
        <p:spPr>
          <a:xfrm>
            <a:off x="668536" y="4388168"/>
            <a:ext cx="2507337" cy="313373"/>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Video Analysis</a:t>
            </a:r>
            <a:endParaRPr lang="en-US" sz="1950" dirty="0"/>
          </a:p>
        </p:txBody>
      </p:sp>
      <p:sp>
        <p:nvSpPr>
          <p:cNvPr id="9" name="Text 4"/>
          <p:cNvSpPr/>
          <p:nvPr/>
        </p:nvSpPr>
        <p:spPr>
          <a:xfrm>
            <a:off x="668536" y="4816078"/>
            <a:ext cx="7806928" cy="611505"/>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Meta AI is creating models that can analyze and understand videos, extracting information and insights.</a:t>
            </a:r>
            <a:endParaRPr lang="en-US" sz="1500" dirty="0"/>
          </a:p>
        </p:txBody>
      </p:sp>
      <p:pic>
        <p:nvPicPr>
          <p:cNvPr id="10" name="Image 3" descr="preencoded.png">    </p:cNvPr>
          <p:cNvPicPr>
            <a:picLocks noChangeAspect="1"/>
          </p:cNvPicPr>
          <p:nvPr/>
        </p:nvPicPr>
        <p:blipFill>
          <a:blip r:embed="rId4"/>
          <a:stretch>
            <a:fillRect/>
          </a:stretch>
        </p:blipFill>
        <p:spPr>
          <a:xfrm>
            <a:off x="668536" y="6000631"/>
            <a:ext cx="477560" cy="477560"/>
          </a:xfrm>
          <a:prstGeom prst="rect">
            <a:avLst/>
          </a:prstGeom>
        </p:spPr>
      </p:pic>
      <p:sp>
        <p:nvSpPr>
          <p:cNvPr id="11" name="Text 5"/>
          <p:cNvSpPr/>
          <p:nvPr/>
        </p:nvSpPr>
        <p:spPr>
          <a:xfrm>
            <a:off x="668536" y="6669167"/>
            <a:ext cx="2507337" cy="313373"/>
          </a:xfrm>
          <a:prstGeom prst="rect">
            <a:avLst/>
          </a:prstGeom>
          <a:noFill/>
          <a:ln/>
        </p:spPr>
        <p:txBody>
          <a:bodyPr wrap="none" lIns="0" tIns="0" rIns="0" bIns="0" rtlCol="0" anchor="t"/>
          <a:lstStyle/>
          <a:p>
            <a:pPr algn="l" indent="0" marL="0">
              <a:lnSpc>
                <a:spcPts val="2450"/>
              </a:lnSpc>
              <a:buNone/>
            </a:pPr>
            <a:r>
              <a:rPr lang="en-US" sz="1950" b="1" spc="-39" kern="0" dirty="0">
                <a:solidFill>
                  <a:srgbClr val="E0D6DE"/>
                </a:solidFill>
                <a:latin typeface="Petrona Bold" pitchFamily="34" charset="0"/>
                <a:ea typeface="Petrona Bold" pitchFamily="34" charset="-122"/>
                <a:cs typeface="Petrona Bold" pitchFamily="34" charset="-120"/>
              </a:rPr>
              <a:t>Facial Recognition</a:t>
            </a:r>
            <a:endParaRPr lang="en-US" sz="1950" dirty="0"/>
          </a:p>
        </p:txBody>
      </p:sp>
      <p:sp>
        <p:nvSpPr>
          <p:cNvPr id="12" name="Text 6"/>
          <p:cNvSpPr/>
          <p:nvPr/>
        </p:nvSpPr>
        <p:spPr>
          <a:xfrm>
            <a:off x="668536" y="7097078"/>
            <a:ext cx="7806928" cy="611505"/>
          </a:xfrm>
          <a:prstGeom prst="rect">
            <a:avLst/>
          </a:prstGeom>
          <a:noFill/>
          <a:ln/>
        </p:spPr>
        <p:txBody>
          <a:bodyPr wrap="square" lIns="0" tIns="0" rIns="0" bIns="0" rtlCol="0" anchor="t"/>
          <a:lstStyle/>
          <a:p>
            <a:pPr algn="l" indent="0" marL="0">
              <a:lnSpc>
                <a:spcPts val="2400"/>
              </a:lnSpc>
              <a:buNone/>
            </a:pPr>
            <a:r>
              <a:rPr lang="en-US" sz="1500" spc="-30" kern="0" dirty="0">
                <a:solidFill>
                  <a:srgbClr val="E0D6DE"/>
                </a:solidFill>
                <a:latin typeface="Inter" pitchFamily="34" charset="0"/>
                <a:ea typeface="Inter" pitchFamily="34" charset="-122"/>
                <a:cs typeface="Inter" pitchFamily="34" charset="-120"/>
              </a:rPr>
              <a:t>Meta AI is researching and developing facial recognition technologies with a focus on ethical considerations and privacy.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7349" y="548878"/>
            <a:ext cx="8441531" cy="653772"/>
          </a:xfrm>
          <a:prstGeom prst="rect">
            <a:avLst/>
          </a:prstGeom>
          <a:noFill/>
          <a:ln/>
        </p:spPr>
        <p:txBody>
          <a:bodyPr wrap="none" lIns="0" tIns="0" rIns="0" bIns="0" rtlCol="0" anchor="t"/>
          <a:lstStyle/>
          <a:p>
            <a:pPr indent="0" marL="0">
              <a:lnSpc>
                <a:spcPts val="5100"/>
              </a:lnSpc>
              <a:buNone/>
            </a:pPr>
            <a:r>
              <a:rPr lang="en-US" sz="4100" b="1" spc="-82" kern="0" dirty="0">
                <a:solidFill>
                  <a:srgbClr val="FF8AAF"/>
                </a:solidFill>
                <a:latin typeface="Petrona Bold" pitchFamily="34" charset="0"/>
                <a:ea typeface="Petrona Bold" pitchFamily="34" charset="-122"/>
                <a:cs typeface="Petrona Bold" pitchFamily="34" charset="-120"/>
              </a:rPr>
              <a:t>Ethical AI: Responsible Development</a:t>
            </a:r>
            <a:endParaRPr lang="en-US" sz="4100" dirty="0"/>
          </a:p>
        </p:txBody>
      </p:sp>
      <p:pic>
        <p:nvPicPr>
          <p:cNvPr id="3" name="Image 0" descr="preencoded.png">    </p:cNvPr>
          <p:cNvPicPr>
            <a:picLocks noChangeAspect="1"/>
          </p:cNvPicPr>
          <p:nvPr/>
        </p:nvPicPr>
        <p:blipFill>
          <a:blip r:embed="rId1"/>
          <a:stretch>
            <a:fillRect/>
          </a:stretch>
        </p:blipFill>
        <p:spPr>
          <a:xfrm>
            <a:off x="3187303" y="1601153"/>
            <a:ext cx="1637824" cy="1482566"/>
          </a:xfrm>
          <a:prstGeom prst="rect">
            <a:avLst/>
          </a:prstGeom>
        </p:spPr>
      </p:pic>
      <p:sp>
        <p:nvSpPr>
          <p:cNvPr id="4" name="Text 1"/>
          <p:cNvSpPr/>
          <p:nvPr/>
        </p:nvSpPr>
        <p:spPr>
          <a:xfrm>
            <a:off x="3955375" y="2335649"/>
            <a:ext cx="101679" cy="398502"/>
          </a:xfrm>
          <a:prstGeom prst="rect">
            <a:avLst/>
          </a:prstGeom>
          <a:noFill/>
          <a:ln/>
        </p:spPr>
        <p:txBody>
          <a:bodyPr wrap="none" lIns="0" tIns="0" rIns="0" bIns="0" rtlCol="0" anchor="t"/>
          <a:lstStyle/>
          <a:p>
            <a:pPr algn="ctr" indent="0" marL="0">
              <a:lnSpc>
                <a:spcPts val="3100"/>
              </a:lnSpc>
              <a:buNone/>
            </a:pPr>
            <a:r>
              <a:rPr lang="en-US" sz="1950" b="1" spc="-39" kern="0" dirty="0">
                <a:solidFill>
                  <a:srgbClr val="E0D6DE"/>
                </a:solidFill>
                <a:latin typeface="Petrona Bold" pitchFamily="34" charset="0"/>
                <a:ea typeface="Petrona Bold" pitchFamily="34" charset="-122"/>
                <a:cs typeface="Petrona Bold" pitchFamily="34" charset="-120"/>
              </a:rPr>
              <a:t>1</a:t>
            </a:r>
            <a:endParaRPr lang="en-US" sz="1950" dirty="0"/>
          </a:p>
        </p:txBody>
      </p:sp>
      <p:sp>
        <p:nvSpPr>
          <p:cNvPr id="5" name="Text 2"/>
          <p:cNvSpPr/>
          <p:nvPr/>
        </p:nvSpPr>
        <p:spPr>
          <a:xfrm>
            <a:off x="5024318" y="1800344"/>
            <a:ext cx="2615327" cy="326946"/>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Transparency</a:t>
            </a:r>
            <a:endParaRPr lang="en-US" sz="2050" dirty="0"/>
          </a:p>
        </p:txBody>
      </p:sp>
      <p:sp>
        <p:nvSpPr>
          <p:cNvPr id="6" name="Text 3"/>
          <p:cNvSpPr/>
          <p:nvPr/>
        </p:nvSpPr>
        <p:spPr>
          <a:xfrm>
            <a:off x="5024318" y="2246828"/>
            <a:ext cx="8709541" cy="637699"/>
          </a:xfrm>
          <a:prstGeom prst="rect">
            <a:avLst/>
          </a:prstGeom>
          <a:noFill/>
          <a:ln/>
        </p:spPr>
        <p:txBody>
          <a:bodyPr wrap="square" lIns="0" tIns="0" rIns="0" bIns="0" rtlCol="0" anchor="t"/>
          <a:lstStyle/>
          <a:p>
            <a:pPr algn="l" indent="0" marL="0">
              <a:lnSpc>
                <a:spcPts val="2500"/>
              </a:lnSpc>
              <a:buNone/>
            </a:pPr>
            <a:r>
              <a:rPr lang="en-US" sz="1550" spc="-31" kern="0" dirty="0">
                <a:solidFill>
                  <a:srgbClr val="E0D6DE"/>
                </a:solidFill>
                <a:latin typeface="Inter" pitchFamily="34" charset="0"/>
                <a:ea typeface="Inter" pitchFamily="34" charset="-122"/>
                <a:cs typeface="Inter" pitchFamily="34" charset="-120"/>
              </a:rPr>
              <a:t>Meta AI is committed to transparency in its AI systems, providing clear information about their workings and limitations.</a:t>
            </a:r>
            <a:endParaRPr lang="en-US" sz="1550" dirty="0"/>
          </a:p>
        </p:txBody>
      </p:sp>
      <p:sp>
        <p:nvSpPr>
          <p:cNvPr id="7" name="Shape 4"/>
          <p:cNvSpPr/>
          <p:nvPr/>
        </p:nvSpPr>
        <p:spPr>
          <a:xfrm>
            <a:off x="4874895" y="3099078"/>
            <a:ext cx="9008388" cy="11430"/>
          </a:xfrm>
          <a:prstGeom prst="roundRect">
            <a:avLst>
              <a:gd name="adj" fmla="val 732223"/>
            </a:avLst>
          </a:prstGeom>
          <a:solidFill>
            <a:srgbClr val="48367C"/>
          </a:solidFill>
          <a:ln/>
        </p:spPr>
      </p:sp>
      <p:pic>
        <p:nvPicPr>
          <p:cNvPr id="8" name="Image 1" descr="preencoded.png">    </p:cNvPr>
          <p:cNvPicPr>
            <a:picLocks noChangeAspect="1"/>
          </p:cNvPicPr>
          <p:nvPr/>
        </p:nvPicPr>
        <p:blipFill>
          <a:blip r:embed="rId2"/>
          <a:stretch>
            <a:fillRect/>
          </a:stretch>
        </p:blipFill>
        <p:spPr>
          <a:xfrm>
            <a:off x="2368272" y="3133487"/>
            <a:ext cx="3275767" cy="1482566"/>
          </a:xfrm>
          <a:prstGeom prst="rect">
            <a:avLst/>
          </a:prstGeom>
        </p:spPr>
      </p:pic>
      <p:sp>
        <p:nvSpPr>
          <p:cNvPr id="9" name="Text 5"/>
          <p:cNvSpPr/>
          <p:nvPr/>
        </p:nvSpPr>
        <p:spPr>
          <a:xfrm>
            <a:off x="3937992" y="3675459"/>
            <a:ext cx="136208" cy="398502"/>
          </a:xfrm>
          <a:prstGeom prst="rect">
            <a:avLst/>
          </a:prstGeom>
          <a:noFill/>
          <a:ln/>
        </p:spPr>
        <p:txBody>
          <a:bodyPr wrap="none" lIns="0" tIns="0" rIns="0" bIns="0" rtlCol="0" anchor="t"/>
          <a:lstStyle/>
          <a:p>
            <a:pPr algn="ctr" indent="0" marL="0">
              <a:lnSpc>
                <a:spcPts val="3100"/>
              </a:lnSpc>
              <a:buNone/>
            </a:pPr>
            <a:r>
              <a:rPr lang="en-US" sz="1950" b="1" spc="-39" kern="0" dirty="0">
                <a:solidFill>
                  <a:srgbClr val="E0D6DE"/>
                </a:solidFill>
                <a:latin typeface="Petrona Bold" pitchFamily="34" charset="0"/>
                <a:ea typeface="Petrona Bold" pitchFamily="34" charset="-122"/>
                <a:cs typeface="Petrona Bold" pitchFamily="34" charset="-120"/>
              </a:rPr>
              <a:t>2</a:t>
            </a:r>
            <a:endParaRPr lang="en-US" sz="1950" dirty="0"/>
          </a:p>
        </p:txBody>
      </p:sp>
      <p:sp>
        <p:nvSpPr>
          <p:cNvPr id="10" name="Text 6"/>
          <p:cNvSpPr/>
          <p:nvPr/>
        </p:nvSpPr>
        <p:spPr>
          <a:xfrm>
            <a:off x="5843230" y="3332678"/>
            <a:ext cx="2615327" cy="326946"/>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Fairness</a:t>
            </a:r>
            <a:endParaRPr lang="en-US" sz="2050" dirty="0"/>
          </a:p>
        </p:txBody>
      </p:sp>
      <p:sp>
        <p:nvSpPr>
          <p:cNvPr id="11" name="Text 7"/>
          <p:cNvSpPr/>
          <p:nvPr/>
        </p:nvSpPr>
        <p:spPr>
          <a:xfrm>
            <a:off x="5843230" y="3779163"/>
            <a:ext cx="7890629" cy="637699"/>
          </a:xfrm>
          <a:prstGeom prst="rect">
            <a:avLst/>
          </a:prstGeom>
          <a:noFill/>
          <a:ln/>
        </p:spPr>
        <p:txBody>
          <a:bodyPr wrap="square" lIns="0" tIns="0" rIns="0" bIns="0" rtlCol="0" anchor="t"/>
          <a:lstStyle/>
          <a:p>
            <a:pPr algn="l" indent="0" marL="0">
              <a:lnSpc>
                <a:spcPts val="2500"/>
              </a:lnSpc>
              <a:buNone/>
            </a:pPr>
            <a:r>
              <a:rPr lang="en-US" sz="1550" spc="-31" kern="0" dirty="0">
                <a:solidFill>
                  <a:srgbClr val="E0D6DE"/>
                </a:solidFill>
                <a:latin typeface="Inter" pitchFamily="34" charset="0"/>
                <a:ea typeface="Inter" pitchFamily="34" charset="-122"/>
                <a:cs typeface="Inter" pitchFamily="34" charset="-120"/>
              </a:rPr>
              <a:t>Meta AI is developing AI systems that are fair and unbiased, avoiding discriminatory outcomes.</a:t>
            </a:r>
            <a:endParaRPr lang="en-US" sz="1550" dirty="0"/>
          </a:p>
        </p:txBody>
      </p:sp>
      <p:sp>
        <p:nvSpPr>
          <p:cNvPr id="12" name="Shape 8"/>
          <p:cNvSpPr/>
          <p:nvPr/>
        </p:nvSpPr>
        <p:spPr>
          <a:xfrm>
            <a:off x="5693807" y="4631412"/>
            <a:ext cx="8189476" cy="11430"/>
          </a:xfrm>
          <a:prstGeom prst="roundRect">
            <a:avLst>
              <a:gd name="adj" fmla="val 732223"/>
            </a:avLst>
          </a:prstGeom>
          <a:solidFill>
            <a:srgbClr val="48367C"/>
          </a:solidFill>
          <a:ln/>
        </p:spPr>
      </p:sp>
      <p:pic>
        <p:nvPicPr>
          <p:cNvPr id="13" name="Image 2" descr="preencoded.png">    </p:cNvPr>
          <p:cNvPicPr>
            <a:picLocks noChangeAspect="1"/>
          </p:cNvPicPr>
          <p:nvPr/>
        </p:nvPicPr>
        <p:blipFill>
          <a:blip r:embed="rId3"/>
          <a:stretch>
            <a:fillRect/>
          </a:stretch>
        </p:blipFill>
        <p:spPr>
          <a:xfrm>
            <a:off x="1549360" y="4665821"/>
            <a:ext cx="4913709" cy="1482566"/>
          </a:xfrm>
          <a:prstGeom prst="rect">
            <a:avLst/>
          </a:prstGeom>
        </p:spPr>
      </p:pic>
      <p:sp>
        <p:nvSpPr>
          <p:cNvPr id="14" name="Text 9"/>
          <p:cNvSpPr/>
          <p:nvPr/>
        </p:nvSpPr>
        <p:spPr>
          <a:xfrm>
            <a:off x="3938230" y="5207794"/>
            <a:ext cx="135969" cy="398502"/>
          </a:xfrm>
          <a:prstGeom prst="rect">
            <a:avLst/>
          </a:prstGeom>
          <a:noFill/>
          <a:ln/>
        </p:spPr>
        <p:txBody>
          <a:bodyPr wrap="none" lIns="0" tIns="0" rIns="0" bIns="0" rtlCol="0" anchor="t"/>
          <a:lstStyle/>
          <a:p>
            <a:pPr algn="ctr" indent="0" marL="0">
              <a:lnSpc>
                <a:spcPts val="3100"/>
              </a:lnSpc>
              <a:buNone/>
            </a:pPr>
            <a:r>
              <a:rPr lang="en-US" sz="1950" b="1" spc="-39" kern="0" dirty="0">
                <a:solidFill>
                  <a:srgbClr val="E0D6DE"/>
                </a:solidFill>
                <a:latin typeface="Petrona Bold" pitchFamily="34" charset="0"/>
                <a:ea typeface="Petrona Bold" pitchFamily="34" charset="-122"/>
                <a:cs typeface="Petrona Bold" pitchFamily="34" charset="-120"/>
              </a:rPr>
              <a:t>3</a:t>
            </a:r>
            <a:endParaRPr lang="en-US" sz="1950" dirty="0"/>
          </a:p>
        </p:txBody>
      </p:sp>
      <p:sp>
        <p:nvSpPr>
          <p:cNvPr id="15" name="Text 10"/>
          <p:cNvSpPr/>
          <p:nvPr/>
        </p:nvSpPr>
        <p:spPr>
          <a:xfrm>
            <a:off x="6662261" y="4865013"/>
            <a:ext cx="2615327" cy="326946"/>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Privacy</a:t>
            </a:r>
            <a:endParaRPr lang="en-US" sz="2050" dirty="0"/>
          </a:p>
        </p:txBody>
      </p:sp>
      <p:sp>
        <p:nvSpPr>
          <p:cNvPr id="16" name="Text 11"/>
          <p:cNvSpPr/>
          <p:nvPr/>
        </p:nvSpPr>
        <p:spPr>
          <a:xfrm>
            <a:off x="6662261" y="5311497"/>
            <a:ext cx="7071598" cy="637699"/>
          </a:xfrm>
          <a:prstGeom prst="rect">
            <a:avLst/>
          </a:prstGeom>
          <a:noFill/>
          <a:ln/>
        </p:spPr>
        <p:txBody>
          <a:bodyPr wrap="square" lIns="0" tIns="0" rIns="0" bIns="0" rtlCol="0" anchor="t"/>
          <a:lstStyle/>
          <a:p>
            <a:pPr algn="l" indent="0" marL="0">
              <a:lnSpc>
                <a:spcPts val="2500"/>
              </a:lnSpc>
              <a:buNone/>
            </a:pPr>
            <a:r>
              <a:rPr lang="en-US" sz="1550" spc="-31" kern="0" dirty="0">
                <a:solidFill>
                  <a:srgbClr val="E0D6DE"/>
                </a:solidFill>
                <a:latin typeface="Inter" pitchFamily="34" charset="0"/>
                <a:ea typeface="Inter" pitchFamily="34" charset="-122"/>
                <a:cs typeface="Inter" pitchFamily="34" charset="-120"/>
              </a:rPr>
              <a:t>Meta AI prioritizes user privacy, ensuring responsible data collection and usage.</a:t>
            </a:r>
            <a:endParaRPr lang="en-US" sz="1550" dirty="0"/>
          </a:p>
        </p:txBody>
      </p:sp>
      <p:sp>
        <p:nvSpPr>
          <p:cNvPr id="17" name="Shape 12"/>
          <p:cNvSpPr/>
          <p:nvPr/>
        </p:nvSpPr>
        <p:spPr>
          <a:xfrm>
            <a:off x="6512838" y="6163747"/>
            <a:ext cx="7370445" cy="11430"/>
          </a:xfrm>
          <a:prstGeom prst="roundRect">
            <a:avLst>
              <a:gd name="adj" fmla="val 732223"/>
            </a:avLst>
          </a:prstGeom>
          <a:solidFill>
            <a:srgbClr val="48367C"/>
          </a:solidFill>
          <a:ln/>
        </p:spPr>
      </p:sp>
      <p:pic>
        <p:nvPicPr>
          <p:cNvPr id="18" name="Image 3" descr="preencoded.png">    </p:cNvPr>
          <p:cNvPicPr>
            <a:picLocks noChangeAspect="1"/>
          </p:cNvPicPr>
          <p:nvPr/>
        </p:nvPicPr>
        <p:blipFill>
          <a:blip r:embed="rId4"/>
          <a:stretch>
            <a:fillRect/>
          </a:stretch>
        </p:blipFill>
        <p:spPr>
          <a:xfrm>
            <a:off x="730329" y="6198156"/>
            <a:ext cx="6551652" cy="1482566"/>
          </a:xfrm>
          <a:prstGeom prst="rect">
            <a:avLst/>
          </a:prstGeom>
        </p:spPr>
      </p:pic>
      <p:sp>
        <p:nvSpPr>
          <p:cNvPr id="19" name="Text 13"/>
          <p:cNvSpPr/>
          <p:nvPr/>
        </p:nvSpPr>
        <p:spPr>
          <a:xfrm>
            <a:off x="3941445" y="6740128"/>
            <a:ext cx="129302" cy="398502"/>
          </a:xfrm>
          <a:prstGeom prst="rect">
            <a:avLst/>
          </a:prstGeom>
          <a:noFill/>
          <a:ln/>
        </p:spPr>
        <p:txBody>
          <a:bodyPr wrap="none" lIns="0" tIns="0" rIns="0" bIns="0" rtlCol="0" anchor="t"/>
          <a:lstStyle/>
          <a:p>
            <a:pPr algn="ctr" indent="0" marL="0">
              <a:lnSpc>
                <a:spcPts val="3100"/>
              </a:lnSpc>
              <a:buNone/>
            </a:pPr>
            <a:r>
              <a:rPr lang="en-US" sz="1950" b="1" spc="-39" kern="0" dirty="0">
                <a:solidFill>
                  <a:srgbClr val="E0D6DE"/>
                </a:solidFill>
                <a:latin typeface="Petrona Bold" pitchFamily="34" charset="0"/>
                <a:ea typeface="Petrona Bold" pitchFamily="34" charset="-122"/>
                <a:cs typeface="Petrona Bold" pitchFamily="34" charset="-120"/>
              </a:rPr>
              <a:t>4</a:t>
            </a:r>
            <a:endParaRPr lang="en-US" sz="1950" dirty="0"/>
          </a:p>
        </p:txBody>
      </p:sp>
      <p:sp>
        <p:nvSpPr>
          <p:cNvPr id="20" name="Text 14"/>
          <p:cNvSpPr/>
          <p:nvPr/>
        </p:nvSpPr>
        <p:spPr>
          <a:xfrm>
            <a:off x="7481173" y="6397347"/>
            <a:ext cx="2615327" cy="326946"/>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Security</a:t>
            </a:r>
            <a:endParaRPr lang="en-US" sz="2050" dirty="0"/>
          </a:p>
        </p:txBody>
      </p:sp>
      <p:sp>
        <p:nvSpPr>
          <p:cNvPr id="21" name="Text 15"/>
          <p:cNvSpPr/>
          <p:nvPr/>
        </p:nvSpPr>
        <p:spPr>
          <a:xfrm>
            <a:off x="7481173" y="6843832"/>
            <a:ext cx="6252686" cy="637699"/>
          </a:xfrm>
          <a:prstGeom prst="rect">
            <a:avLst/>
          </a:prstGeom>
          <a:noFill/>
          <a:ln/>
        </p:spPr>
        <p:txBody>
          <a:bodyPr wrap="square" lIns="0" tIns="0" rIns="0" bIns="0" rtlCol="0" anchor="t"/>
          <a:lstStyle/>
          <a:p>
            <a:pPr algn="l" indent="0" marL="0">
              <a:lnSpc>
                <a:spcPts val="2500"/>
              </a:lnSpc>
              <a:buNone/>
            </a:pPr>
            <a:r>
              <a:rPr lang="en-US" sz="1550" spc="-31" kern="0" dirty="0">
                <a:solidFill>
                  <a:srgbClr val="E0D6DE"/>
                </a:solidFill>
                <a:latin typeface="Inter" pitchFamily="34" charset="0"/>
                <a:ea typeface="Inter" pitchFamily="34" charset="-122"/>
                <a:cs typeface="Inter" pitchFamily="34" charset="-120"/>
              </a:rPr>
              <a:t>Meta AI is building AI systems that are secure and robust, preventing unauthorized access and malicious use.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2024-12-10T13:35:48Z</dcterms:created>
  <dcterms:modified xsi:type="dcterms:W3CDTF">2024-12-10T13:35:48Z</dcterms:modified>
</cp:coreProperties>
</file>